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7" r:id="rId5"/>
    <p:sldId id="268" r:id="rId6"/>
    <p:sldId id="263" r:id="rId7"/>
    <p:sldId id="261" r:id="rId8"/>
    <p:sldId id="264" r:id="rId9"/>
    <p:sldId id="262" r:id="rId10"/>
    <p:sldId id="270" r:id="rId11"/>
    <p:sldId id="266" r:id="rId12"/>
    <p:sldId id="269" r:id="rId13"/>
    <p:sldId id="265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5ED"/>
    <a:srgbClr val="2F5597"/>
    <a:srgbClr val="4472C4"/>
    <a:srgbClr val="1AA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94637" autoAdjust="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B5CC-7868-462A-A4F8-64859FDB1FF9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71B75-C5FE-4D11-9302-80D5B05FE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3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6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|𝑋(</a:t>
                </a:r>
                <a:r>
                  <a:rPr lang="en-US" i="0">
                    <a:latin typeface="Cambria Math" panose="02040503050406030204" pitchFamily="18" charset="0"/>
                  </a:rPr>
                  <a:t>𝑘,𝑘_0,N)|</a:t>
                </a:r>
                <a:r>
                  <a:rPr lang="en-US" b="0" i="0">
                    <a:latin typeface="Cambria Math" panose="02040503050406030204" pitchFamily="18" charset="0"/>
                  </a:rPr>
                  <a:t>^2=(〖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𝜋(𝑘−𝑘_0)〗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b="0" i="0">
                    <a:latin typeface="Cambria Math" panose="02040503050406030204" pitchFamily="18" charset="0"/>
                  </a:rPr>
                  <a:t>)/(〖</a:t>
                </a:r>
                <a:r>
                  <a:rPr lang="en-US" i="0">
                    <a:latin typeface="Cambria Math" panose="02040503050406030204" pitchFamily="18" charset="0"/>
                  </a:rPr>
                  <a:t>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〖𝜋(𝑘−𝑘_0)〗∕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𝑁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b="0" i="0">
                    <a:latin typeface="Cambria Math" panose="02040503050406030204" pitchFamily="18" charset="0"/>
                  </a:rPr>
                  <a:t>)+</a:t>
                </a:r>
                <a:r>
                  <a:rPr lang="en-US" i="0">
                    <a:latin typeface="Cambria Math" panose="02040503050406030204" pitchFamily="18" charset="0"/>
                  </a:rPr>
                  <a:t>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"</a:t>
                </a:r>
                <a:r>
                  <a:rPr lang="en-US" i="0" dirty="0"/>
                  <a:t> </a:t>
                </a:r>
                <a:r>
                  <a:rPr lang="en-US" i="0" dirty="0">
                    <a:latin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</a:rPr>
                  <a:t>)/(〖sin^2 (〗⁡〖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〖𝜋(𝑘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𝑘_0)〗∕𝑁  〗</a:t>
                </a:r>
                <a:r>
                  <a:rPr lang="en-US" i="0">
                    <a:latin typeface="Cambria Math" panose="02040503050406030204" pitchFamily="18" charset="0"/>
                  </a:rPr>
                  <a:t>))</a:t>
                </a:r>
                <a:r>
                  <a:rPr lang="en-US" b="0" i="0">
                    <a:latin typeface="Cambria Math" panose="02040503050406030204" pitchFamily="18" charset="0"/>
                  </a:rPr>
                  <a:t>+2 cos⁡( 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𝜋(𝑘+𝑘_0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〗∕</a:t>
                </a:r>
                <a:r>
                  <a:rPr lang="en-US" b="0" i="0">
                    <a:latin typeface="Cambria Math" panose="02040503050406030204" pitchFamily="18" charset="0"/>
                  </a:rPr>
                  <a:t>𝑁))</a:t>
                </a:r>
                <a:endParaRPr lang="en-US" b="0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71B75-C5FE-4D11-9302-80D5B05FEB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34A4-FF8A-4253-981C-659194525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9B2CF-194E-4067-9E47-E064B8CE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AFE92-7945-49DC-9DD2-77DF251C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F3A46-226D-45E6-BEBE-7EB1E859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E9BF-7AFD-451D-A2D7-473CD7B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845A-A358-46FE-9A33-C469BA1E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44DB1-50ED-47B9-9A5A-DF05297CD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914E4-D1DA-4EA2-AB1C-31E60350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7AA22-48F7-4CCF-B7CB-F4720E68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255CC-E3C3-4A95-A0F3-04EF60A3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BAAE1-A35D-49B2-AC93-EAABF795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D96A3-FE6B-4F31-9500-05B93C5DB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D7F7-45DB-4149-9041-8C02996D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4EFB-7C99-4908-B60C-A17CFA0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AA2B-08D1-4B1F-BFFC-1EC7FFAC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0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76EE-4B21-4D67-A25B-159CD073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4A49-D7D3-4BC9-9809-02EFB219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658C-86CE-40B3-B409-07940E18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C8A1-E266-4D67-9069-C7685BF5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2CAEB-09CA-42B8-B7A9-EAF3992B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3753-AE86-41D0-A22C-FD7D26E8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E398-B4C3-4AFE-AAD5-4D2380ABC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06916-C6FD-4C91-9B44-C302DFBD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45886-B8A3-4E49-9164-8C25932E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181D-DFB8-4049-BADF-0B9A753F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6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9A1E-4667-4B09-B24B-4EBCA6E2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3DD5B-F687-4856-AE1D-8B6E0610A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84DF9-247F-4E7E-9247-D74EB8A77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3D403-5AB8-42A4-BCA5-3DD4E2D3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D6CC7-21DA-4CB1-BD8C-41F7B308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C8FA0-A34D-49FF-94B1-5D2B7815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BC08-2BEA-4C2D-8F6A-93420A18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F20EC-5DF0-4943-9CB2-34DCD7305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35F3-ABB2-42E9-8D18-1EA0FAF6B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0A6A9-E4CD-4F14-9D74-9D6AD8F5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6F4D1-D1D7-4684-B9DC-0EC758A2F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AF164-8286-4751-AAD8-8DE29948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23384-1D23-4E99-AB23-D589B0D8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AB6F4-E682-4CDF-9EB9-DF6E79A6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3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A495-99C5-49B9-8ADC-B5D5687D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96508-5629-47BC-AFCF-FF273A1D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9EF45-126A-4F86-8A6F-676E6788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66773-DD98-455B-A24F-574B5215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DB75B-BC81-4B2F-91F0-116B6160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C904A-83E3-4625-9E79-21D09B77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324DF-7A64-471F-971E-DE775B79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6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864A-6A33-42EB-9492-A0920677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9FE4-86E1-4D34-B356-FAE9EC6C6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0C6F3-F631-4F01-9192-13FEBDE1D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8C1C1-766E-44F9-8857-56121A8A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ECB51-4286-4EB8-AEB4-D34BB3DD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DAEA-F8D1-42B9-B0CA-7B1451E2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3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FA96-A2F7-406A-B419-641AC14C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43AE7-9BF2-4AF2-BE24-CEE6EB973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4B22D-3F3B-4B12-8C91-0DAA54B00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FB752-77AB-4237-A5C7-B06A8C16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3B60E-D449-4CF4-B844-36F5DAE9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A466F-C7FE-479B-875E-2F2358F2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4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1">
                <a:lumMod val="5000"/>
                <a:lumOff val="95000"/>
                <a:alpha val="5000"/>
              </a:schemeClr>
            </a:gs>
            <a:gs pos="100000">
              <a:srgbClr val="C7D5ED">
                <a:alpha val="14902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9FEF72-FC2B-4201-A00B-2A8DF989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D04B0-086E-4544-923E-1DE7D91AD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9BAEC-2910-433F-9C38-9449F2B22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A348-A7F6-4808-BF87-A3166E23482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A9245-985C-47C9-B73E-56055822D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70F4-678E-4B1F-9885-005205AD6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A876-FBCA-48A1-B7D8-BC945592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8.png"/><Relationship Id="rId4" Type="http://schemas.openxmlformats.org/officeDocument/2006/relationships/image" Target="../media/image1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0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AC9F-5AF4-44C8-B24F-3A2EE8B67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57761"/>
            <a:ext cx="9144000" cy="3061330"/>
          </a:xfrm>
        </p:spPr>
        <p:txBody>
          <a:bodyPr/>
          <a:lstStyle/>
          <a:p>
            <a: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  <a:t>kHz Pulsed Beam </a:t>
            </a:r>
            <a:b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</a:br>
            <a:r>
              <a:rPr lang="en-US" dirty="0">
                <a:latin typeface="Yu Mincho Light" panose="020B0400000000000000" pitchFamily="18" charset="-128"/>
                <a:ea typeface="Yu Mincho Light" panose="020B0400000000000000" pitchFamily="18" charset="-128"/>
                <a:cs typeface="Quire Sans" panose="020B0502040204020203" pitchFamily="34" charset="0"/>
              </a:rPr>
              <a:t>Micro-Positioning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17386-A14C-4435-8970-68E203113DF9}"/>
              </a:ext>
            </a:extLst>
          </p:cNvPr>
          <p:cNvSpPr txBox="1"/>
          <p:nvPr/>
        </p:nvSpPr>
        <p:spPr>
          <a:xfrm>
            <a:off x="4920037" y="5171976"/>
            <a:ext cx="235192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BELLA HTU</a:t>
            </a:r>
          </a:p>
        </p:txBody>
      </p:sp>
    </p:spTree>
    <p:extLst>
      <p:ext uri="{BB962C8B-B14F-4D97-AF65-F5344CB8AC3E}">
        <p14:creationId xmlns:p14="http://schemas.microsoft.com/office/powerpoint/2010/main" val="205558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09DCBD-6B6A-4F55-90BB-ECEC043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/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Lobe interference is minimized either through good choice of sampling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filter 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or window function.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blipFill>
                <a:blip r:embed="rId3"/>
                <a:stretch>
                  <a:fillRect l="-1257" t="-3974" r="-293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/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Nodes located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blipFill>
                <a:blip r:embed="rId4"/>
                <a:stretch>
                  <a:fillRect l="-1802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/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Frequency Response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blipFill>
                <a:blip r:embed="rId5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E17462-38FC-4A7D-BB45-B2717550BDCB}"/>
                  </a:ext>
                </a:extLst>
              </p:cNvPr>
              <p:cNvSpPr txBox="1"/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A filter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with history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will experience interference from frequencies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with phase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according to this equation.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E17462-38FC-4A7D-BB45-B2717550B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blipFill>
                <a:blip r:embed="rId6"/>
                <a:stretch>
                  <a:fillRect l="-116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80AC4A9-9BDF-4B64-B6FD-00E7BE8A53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6" y="1953577"/>
            <a:ext cx="5803066" cy="4221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/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blipFill>
                <a:blip r:embed="rId8"/>
                <a:stretch>
                  <a:fillRect t="-5357" r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/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blipFill>
                <a:blip r:embed="rId9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/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81A16DC-4708-4C3D-9859-76EC22056535}"/>
              </a:ext>
            </a:extLst>
          </p:cNvPr>
          <p:cNvSpPr txBox="1"/>
          <p:nvPr/>
        </p:nvSpPr>
        <p:spPr>
          <a:xfrm>
            <a:off x="8223418" y="5071172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Provides orthogonality</a:t>
            </a:r>
          </a:p>
        </p:txBody>
      </p:sp>
    </p:spTree>
    <p:extLst>
      <p:ext uri="{BB962C8B-B14F-4D97-AF65-F5344CB8AC3E}">
        <p14:creationId xmlns:p14="http://schemas.microsoft.com/office/powerpoint/2010/main" val="251203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FC877-2CBE-4778-A0E4-6C69A104E969}"/>
                  </a:ext>
                </a:extLst>
              </p:cNvPr>
              <p:cNvSpPr txBox="1"/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Frequency Response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sup>
                    </m:sSup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1FC877-2CBE-4778-A0E4-6C69A104E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30" y="936930"/>
                <a:ext cx="12529325" cy="818173"/>
              </a:xfrm>
              <a:prstGeom prst="rect">
                <a:avLst/>
              </a:prstGeom>
              <a:blipFill>
                <a:blip r:embed="rId3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/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Lobe interference is minimized either through good choice of sampling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filter placement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or window function.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1E5CD9-B766-4BC0-A692-A40148002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3308638"/>
                <a:ext cx="4367594" cy="923330"/>
              </a:xfrm>
              <a:prstGeom prst="rect">
                <a:avLst/>
              </a:prstGeom>
              <a:blipFill>
                <a:blip r:embed="rId4"/>
                <a:stretch>
                  <a:fillRect l="-1257" t="-3974" r="-293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DB8A-A28E-4F16-A370-C387FED5335D}"/>
                  </a:ext>
                </a:extLst>
              </p:cNvPr>
              <p:cNvSpPr txBox="1"/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A filter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with history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N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will experience interference from frequencies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Yu Mincho Light" panose="02020300000000000000" pitchFamily="18" charset="-128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with phase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according to this equation.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EADB8A-A28E-4F16-A370-C387FED53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7" y="2105891"/>
                <a:ext cx="4696691" cy="923330"/>
              </a:xfrm>
              <a:prstGeom prst="rect">
                <a:avLst/>
              </a:prstGeom>
              <a:blipFill>
                <a:blip r:embed="rId5"/>
                <a:stretch>
                  <a:fillRect l="-116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/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Nodes located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A72EF8-1DEF-4497-A295-2A40D386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58" y="4498323"/>
                <a:ext cx="5414624" cy="629660"/>
              </a:xfrm>
              <a:prstGeom prst="rect">
                <a:avLst/>
              </a:prstGeom>
              <a:blipFill>
                <a:blip r:embed="rId6"/>
                <a:stretch>
                  <a:fillRect l="-1802" b="-10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0DE61-401E-4CFB-805B-04E925D4B96B}"/>
              </a:ext>
            </a:extLst>
          </p:cNvPr>
          <p:cNvSpPr txBox="1"/>
          <p:nvPr/>
        </p:nvSpPr>
        <p:spPr>
          <a:xfrm>
            <a:off x="8223418" y="5071172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Provides orthogonality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0D4D81-61BE-4641-A25D-857C850BA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8" y="1755103"/>
            <a:ext cx="6076353" cy="45150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157C12-696E-438E-A599-8887002EDF3F}"/>
              </a:ext>
            </a:extLst>
          </p:cNvPr>
          <p:cNvSpPr txBox="1">
            <a:spLocks/>
          </p:cNvSpPr>
          <p:nvPr/>
        </p:nvSpPr>
        <p:spPr>
          <a:xfrm>
            <a:off x="606188" y="160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7A174-1FB7-476C-9881-9ED779EC2354}"/>
                  </a:ext>
                </a:extLst>
              </p:cNvPr>
              <p:cNvSpPr txBox="1"/>
              <p:nvPr/>
            </p:nvSpPr>
            <p:spPr>
              <a:xfrm>
                <a:off x="3820348" y="5867561"/>
                <a:ext cx="2840810" cy="80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, f is in Hz, Fs is the sampling frequency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37A174-1FB7-476C-9881-9ED779EC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348" y="5867561"/>
                <a:ext cx="2840810" cy="805220"/>
              </a:xfrm>
              <a:prstGeom prst="rect">
                <a:avLst/>
              </a:prstGeom>
              <a:blipFill>
                <a:blip r:embed="rId8"/>
                <a:stretch>
                  <a:fillRect l="-1931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9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51CE6A-16C8-4F1C-BA55-D2D69523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Optimized Filters HTU</a:t>
            </a:r>
          </a:p>
        </p:txBody>
      </p:sp>
    </p:spTree>
    <p:extLst>
      <p:ext uri="{BB962C8B-B14F-4D97-AF65-F5344CB8AC3E}">
        <p14:creationId xmlns:p14="http://schemas.microsoft.com/office/powerpoint/2010/main" val="191146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ECE3B68-81E9-4F77-997E-CDE6F24C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49" y="1289509"/>
            <a:ext cx="5542302" cy="4278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EBAD7-3622-4BB5-A726-66084B22A7D8}"/>
              </a:ext>
            </a:extLst>
          </p:cNvPr>
          <p:cNvSpPr txBox="1"/>
          <p:nvPr/>
        </p:nvSpPr>
        <p:spPr>
          <a:xfrm flipH="1">
            <a:off x="2278462" y="5620635"/>
            <a:ext cx="807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practice, a fast dwt is implemented as a tree of parallel HP and LP filters, defined by the mother wavelet. It is used predominantly in image processing.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58C498-484F-438A-A8BF-E6A4077E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7" y="16090"/>
            <a:ext cx="12012533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Wavelet Transformation:</a:t>
            </a:r>
            <a:endParaRPr lang="en-US" sz="18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D8D26-F54C-4024-8FD7-8BF2F9279AD8}"/>
              </a:ext>
            </a:extLst>
          </p:cNvPr>
          <p:cNvSpPr txBox="1"/>
          <p:nvPr/>
        </p:nvSpPr>
        <p:spPr>
          <a:xfrm>
            <a:off x="6612453" y="478816"/>
            <a:ext cx="5081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Complete Frequency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922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brem 15 wants to be a free, open source laptop that doesn't suck ...">
            <a:extLst>
              <a:ext uri="{FF2B5EF4-FFF2-40B4-BE49-F238E27FC236}">
                <a16:creationId xmlns:a16="http://schemas.microsoft.com/office/drawing/2014/main" id="{F7763DF8-3E14-4738-B100-B396B445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" y="2567676"/>
            <a:ext cx="2119261" cy="118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ensy 3.6 - DEV-14057 - SparkFun Electronics">
            <a:extLst>
              <a:ext uri="{FF2B5EF4-FFF2-40B4-BE49-F238E27FC236}">
                <a16:creationId xmlns:a16="http://schemas.microsoft.com/office/drawing/2014/main" id="{B3FB4722-26AE-4DFB-9F5F-1A640397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3" y="3739948"/>
            <a:ext cx="1435173" cy="143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23" y="-133509"/>
            <a:ext cx="10515600" cy="1318572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Implementation</a:t>
            </a:r>
          </a:p>
        </p:txBody>
      </p:sp>
      <p:pic>
        <p:nvPicPr>
          <p:cNvPr id="1026" name="Picture 2" descr="Basler ace - acA720-290gm">
            <a:extLst>
              <a:ext uri="{FF2B5EF4-FFF2-40B4-BE49-F238E27FC236}">
                <a16:creationId xmlns:a16="http://schemas.microsoft.com/office/drawing/2014/main" id="{43C3AD7F-B66D-422A-B7D2-548775DA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970" y1="29600" x2="37015" y2="28400"/>
                        <a14:foregroundMark x1="72239" y1="47200" x2="73731" y2="42800"/>
                        <a14:foregroundMark x1="71343" y1="43600" x2="75522" y2="38400"/>
                        <a14:foregroundMark x1="71343" y1="42800" x2="68955" y2="5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5" y="1295628"/>
            <a:ext cx="1766887" cy="13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9F0E7-7C7B-4645-AD2C-15B6B9984491}"/>
              </a:ext>
            </a:extLst>
          </p:cNvPr>
          <p:cNvSpPr/>
          <p:nvPr/>
        </p:nvSpPr>
        <p:spPr>
          <a:xfrm>
            <a:off x="2032177" y="1710475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01904D7-02C7-4640-82F0-FC34C93E9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/>
          <a:stretch/>
        </p:blipFill>
        <p:spPr bwMode="auto">
          <a:xfrm>
            <a:off x="392063" y="5026510"/>
            <a:ext cx="1434123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BEF0E0-B489-46F8-90BC-4714971F5E66}"/>
              </a:ext>
            </a:extLst>
          </p:cNvPr>
          <p:cNvSpPr/>
          <p:nvPr/>
        </p:nvSpPr>
        <p:spPr>
          <a:xfrm>
            <a:off x="2032177" y="2928841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9C3EC-B2FA-4458-85EB-71C26C16C6B1}"/>
              </a:ext>
            </a:extLst>
          </p:cNvPr>
          <p:cNvSpPr/>
          <p:nvPr/>
        </p:nvSpPr>
        <p:spPr>
          <a:xfrm>
            <a:off x="2032177" y="4225306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0B9404-67F1-44E4-945C-8DFBF5F7F56E}"/>
              </a:ext>
            </a:extLst>
          </p:cNvPr>
          <p:cNvSpPr/>
          <p:nvPr/>
        </p:nvSpPr>
        <p:spPr>
          <a:xfrm>
            <a:off x="2158950" y="5495051"/>
            <a:ext cx="9713686" cy="464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C8E0C-6A16-4DBD-8055-99ABE5643D31}"/>
              </a:ext>
            </a:extLst>
          </p:cNvPr>
          <p:cNvSpPr/>
          <p:nvPr/>
        </p:nvSpPr>
        <p:spPr>
          <a:xfrm>
            <a:off x="2032177" y="1710475"/>
            <a:ext cx="3033310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37A9B-703C-4652-A6C7-E2A32BD48BD4}"/>
              </a:ext>
            </a:extLst>
          </p:cNvPr>
          <p:cNvSpPr txBox="1"/>
          <p:nvPr/>
        </p:nvSpPr>
        <p:spPr>
          <a:xfrm>
            <a:off x="2035433" y="956411"/>
            <a:ext cx="265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Sensor Readout and Exposure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~370 us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6AB527-CE6A-4DA1-AEDB-48B4BC0D7AAC}"/>
              </a:ext>
            </a:extLst>
          </p:cNvPr>
          <p:cNvCxnSpPr>
            <a:stCxn id="4" idx="3"/>
          </p:cNvCxnSpPr>
          <p:nvPr/>
        </p:nvCxnSpPr>
        <p:spPr>
          <a:xfrm>
            <a:off x="5065487" y="1942704"/>
            <a:ext cx="370264" cy="12183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A129077-86E5-44E3-A20E-133A45BF2A58}"/>
              </a:ext>
            </a:extLst>
          </p:cNvPr>
          <p:cNvSpPr/>
          <p:nvPr/>
        </p:nvSpPr>
        <p:spPr>
          <a:xfrm>
            <a:off x="5435751" y="2918216"/>
            <a:ext cx="268363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D710EC-3BCD-4C81-B236-2025D703100E}"/>
              </a:ext>
            </a:extLst>
          </p:cNvPr>
          <p:cNvSpPr txBox="1"/>
          <p:nvPr/>
        </p:nvSpPr>
        <p:spPr>
          <a:xfrm>
            <a:off x="4833565" y="838117"/>
            <a:ext cx="1329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Ethernet Transmission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~20 us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0089CF6-B598-4F74-A8F9-346877DCBED2}"/>
              </a:ext>
            </a:extLst>
          </p:cNvPr>
          <p:cNvSpPr/>
          <p:nvPr/>
        </p:nvSpPr>
        <p:spPr>
          <a:xfrm rot="16200000">
            <a:off x="3209248" y="283549"/>
            <a:ext cx="282101" cy="242679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7C3BD794-0881-43C3-AC9E-39217C1FDA94}"/>
              </a:ext>
            </a:extLst>
          </p:cNvPr>
          <p:cNvSpPr/>
          <p:nvPr/>
        </p:nvSpPr>
        <p:spPr>
          <a:xfrm rot="17579150">
            <a:off x="5554640" y="2156246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1F6374-8D4C-482D-B51C-321285ED40FF}"/>
              </a:ext>
            </a:extLst>
          </p:cNvPr>
          <p:cNvSpPr txBox="1"/>
          <p:nvPr/>
        </p:nvSpPr>
        <p:spPr>
          <a:xfrm>
            <a:off x="5082911" y="2253962"/>
            <a:ext cx="2026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Centroid Calculation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~15 us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B53E2E-8434-4B04-91F3-7980499FDAF6}"/>
              </a:ext>
            </a:extLst>
          </p:cNvPr>
          <p:cNvCxnSpPr>
            <a:cxnSpLocks/>
          </p:cNvCxnSpPr>
          <p:nvPr/>
        </p:nvCxnSpPr>
        <p:spPr>
          <a:xfrm>
            <a:off x="5723923" y="3151839"/>
            <a:ext cx="287033" cy="127897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53F7B69-9E09-4711-8FA4-ABB11E5AE84F}"/>
              </a:ext>
            </a:extLst>
          </p:cNvPr>
          <p:cNvSpPr/>
          <p:nvPr/>
        </p:nvSpPr>
        <p:spPr>
          <a:xfrm>
            <a:off x="5991893" y="4225306"/>
            <a:ext cx="287034" cy="4644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75F6D0-659A-48A8-BBA5-C309427670E5}"/>
              </a:ext>
            </a:extLst>
          </p:cNvPr>
          <p:cNvSpPr txBox="1"/>
          <p:nvPr/>
        </p:nvSpPr>
        <p:spPr>
          <a:xfrm>
            <a:off x="5823742" y="3546284"/>
            <a:ext cx="1989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Filtering and predicting</a:t>
            </a:r>
          </a:p>
          <a:p>
            <a:pPr algn="ctr"/>
            <a:r>
              <a:rPr lang="en-US" sz="1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~20 us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C514A8-4029-4877-9A3B-2FDD534AA548}"/>
              </a:ext>
            </a:extLst>
          </p:cNvPr>
          <p:cNvCxnSpPr>
            <a:cxnSpLocks/>
          </p:cNvCxnSpPr>
          <p:nvPr/>
        </p:nvCxnSpPr>
        <p:spPr>
          <a:xfrm>
            <a:off x="6285005" y="4457534"/>
            <a:ext cx="604015" cy="12776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3DB9A443-D1BA-4786-9706-D15D22F7DC96}"/>
              </a:ext>
            </a:extLst>
          </p:cNvPr>
          <p:cNvSpPr/>
          <p:nvPr/>
        </p:nvSpPr>
        <p:spPr>
          <a:xfrm rot="17579150">
            <a:off x="6100054" y="3460863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B4D0B740-54FD-44CE-AFFC-AAFC639BA80C}"/>
              </a:ext>
            </a:extLst>
          </p:cNvPr>
          <p:cNvSpPr/>
          <p:nvPr/>
        </p:nvSpPr>
        <p:spPr>
          <a:xfrm rot="17579150">
            <a:off x="5128807" y="957938"/>
            <a:ext cx="284500" cy="1130956"/>
          </a:xfrm>
          <a:prstGeom prst="lef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Traditional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BF685-E3D5-4EF4-8B61-0F16BC06BDC6}"/>
              </a:ext>
            </a:extLst>
          </p:cNvPr>
          <p:cNvSpPr txBox="1"/>
          <p:nvPr/>
        </p:nvSpPr>
        <p:spPr>
          <a:xfrm>
            <a:off x="1301437" y="1368725"/>
            <a:ext cx="590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PID Feedback Algorithm: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08EB5B-AFEE-4541-A54B-B280776B342A}"/>
                  </a:ext>
                </a:extLst>
              </p:cNvPr>
              <p:cNvSpPr txBox="1"/>
              <p:nvPr/>
            </p:nvSpPr>
            <p:spPr>
              <a:xfrm>
                <a:off x="3928544" y="1249790"/>
                <a:ext cx="433490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08EB5B-AFEE-4541-A54B-B280776B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44" y="1249790"/>
                <a:ext cx="4334905" cy="72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AB58F-B545-4F34-941D-1A485595654B}"/>
                  </a:ext>
                </a:extLst>
              </p:cNvPr>
              <p:cNvSpPr txBox="1"/>
              <p:nvPr/>
            </p:nvSpPr>
            <p:spPr>
              <a:xfrm>
                <a:off x="2003927" y="5797264"/>
                <a:ext cx="8184141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Optimization Problem: </a:t>
                </a:r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Find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that minimize pointing fluctuation given various beamline data sets.</a:t>
                </a:r>
                <a:endParaRPr lang="en-US" b="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AB58F-B545-4F34-941D-1A4855956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27" y="5797264"/>
                <a:ext cx="8184141" cy="1221745"/>
              </a:xfrm>
              <a:prstGeom prst="rect">
                <a:avLst/>
              </a:prstGeom>
              <a:blipFill>
                <a:blip r:embed="rId3"/>
                <a:stretch>
                  <a:fillRect l="-671" t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BC5B59-ED9D-4C79-8F23-DB1D561CE6FA}"/>
                  </a:ext>
                </a:extLst>
              </p:cNvPr>
              <p:cNvSpPr txBox="1"/>
              <p:nvPr/>
            </p:nvSpPr>
            <p:spPr>
              <a:xfrm>
                <a:off x="8581000" y="1091177"/>
                <a:ext cx="3438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the error from a given set point (i.e. gas jet target)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BC5B59-ED9D-4C79-8F23-DB1D561C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000" y="1091177"/>
                <a:ext cx="3438898" cy="923330"/>
              </a:xfrm>
              <a:prstGeom prst="rect">
                <a:avLst/>
              </a:prstGeom>
              <a:blipFill>
                <a:blip r:embed="rId4"/>
                <a:stretch>
                  <a:fillRect l="-159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C2BCCDA4-FE25-43F1-B969-D12DACE87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01" y="2233700"/>
            <a:ext cx="6162990" cy="33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99AB8D-F5BC-4560-A7D6-9C4DF511ACE6}"/>
              </a:ext>
            </a:extLst>
          </p:cNvPr>
          <p:cNvSpPr txBox="1">
            <a:spLocks/>
          </p:cNvSpPr>
          <p:nvPr/>
        </p:nvSpPr>
        <p:spPr>
          <a:xfrm>
            <a:off x="606188" y="397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Yu Mincho Light" panose="02020300000000000000" pitchFamily="18" charset="-128"/>
                <a:ea typeface="Yu Mincho Light" panose="02020300000000000000" pitchFamily="18" charset="-128"/>
              </a:rPr>
              <a:t>A Traditional Method</a:t>
            </a:r>
            <a:endParaRPr lang="en-US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3D978-271F-4586-A16F-1EF72E4A818B}"/>
              </a:ext>
            </a:extLst>
          </p:cNvPr>
          <p:cNvSpPr txBox="1"/>
          <p:nvPr/>
        </p:nvSpPr>
        <p:spPr>
          <a:xfrm>
            <a:off x="1498266" y="1553029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PID optimized on dataset using MATLAB. </a:t>
            </a:r>
          </a:p>
        </p:txBody>
      </p:sp>
    </p:spTree>
    <p:extLst>
      <p:ext uri="{BB962C8B-B14F-4D97-AF65-F5344CB8AC3E}">
        <p14:creationId xmlns:p14="http://schemas.microsoft.com/office/powerpoint/2010/main" val="285953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kHz vs. CW: </a:t>
            </a:r>
            <a:endParaRPr lang="en-US" b="1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D6E9-5042-47CD-958D-E3721A131563}"/>
              </a:ext>
            </a:extLst>
          </p:cNvPr>
          <p:cNvSpPr txBox="1"/>
          <p:nvPr/>
        </p:nvSpPr>
        <p:spPr>
          <a:xfrm>
            <a:off x="483093" y="1365268"/>
            <a:ext cx="113175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kHz pulse beam effectively lowers the bandwidth of a control system.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PID controller loses performance when it can’t output corrections at a high rate (below 10–100 kHz). 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A PID controller is naïve. For disturbance rejection, its effective ‘prediction’ is limited by 3 constant parameters.</a:t>
            </a: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particular, the ‘derivative’ term is poor at noise rejection.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Chess vs. Boxing: There’s 1 </a:t>
            </a:r>
            <a:r>
              <a:rPr lang="en-US" b="1" dirty="0" err="1">
                <a:latin typeface="Yu Mincho Light" panose="02020300000000000000" pitchFamily="18" charset="-128"/>
                <a:ea typeface="Yu Mincho Light" panose="02020300000000000000" pitchFamily="18" charset="-128"/>
              </a:rPr>
              <a:t>ms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of dead-time in the control loop that could be used to model the noise and </a:t>
            </a:r>
          </a:p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make a prediction as to its next “move”, in addition to reacting to residual errors.</a:t>
            </a: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  <a:p>
            <a:endParaRPr lang="en-US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76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2F88-E6F8-4FB5-B636-234C5A1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kHz vs. CW: </a:t>
            </a:r>
            <a:endParaRPr lang="en-US" b="1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2D6E9-5042-47CD-958D-E3721A131563}"/>
              </a:ext>
            </a:extLst>
          </p:cNvPr>
          <p:cNvSpPr txBox="1"/>
          <p:nvPr/>
        </p:nvSpPr>
        <p:spPr>
          <a:xfrm>
            <a:off x="2534768" y="2782669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Why not leverage the fluctuations spectral content in real-time control?</a:t>
            </a:r>
          </a:p>
          <a:p>
            <a:endParaRPr lang="en-US" b="1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53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887FC36-B6C8-4764-8025-211CC948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49" y="1365268"/>
            <a:ext cx="6401479" cy="2661485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DB9DDC4-A8B7-44B7-B9BC-2F39ECB2C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86" y="4364064"/>
            <a:ext cx="7253625" cy="1913595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FBD424FF-43E0-4A43-A8D1-1E64B17D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1585812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Transiency: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Resolving Fast Changes in Amplitude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3E874F-E28D-4349-8504-5AFD98D561BF}"/>
                  </a:ext>
                </a:extLst>
              </p:cNvPr>
              <p:cNvSpPr/>
              <p:nvPr/>
            </p:nvSpPr>
            <p:spPr>
              <a:xfrm>
                <a:off x="8501162" y="2234345"/>
                <a:ext cx="244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3E874F-E28D-4349-8504-5AFD98D56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62" y="2234345"/>
                <a:ext cx="2443298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60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CE8150-BB80-4E82-89B6-11DB8D4F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39705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Transiency:</a:t>
            </a:r>
            <a:endParaRPr lang="en-US" sz="3200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4F22C-ED01-4B99-AAEC-83C997E9FB74}"/>
                  </a:ext>
                </a:extLst>
              </p:cNvPr>
              <p:cNvSpPr txBox="1"/>
              <p:nvPr/>
            </p:nvSpPr>
            <p:spPr>
              <a:xfrm>
                <a:off x="606188" y="1365268"/>
                <a:ext cx="11333018" cy="1027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Discrete </a:t>
                </a:r>
                <a:r>
                  <a:rPr lang="en-US" sz="2000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Short-Time Fourier Transform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nary>
                  </m:oMath>
                </a14:m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</a:t>
                </a:r>
              </a:p>
              <a:p>
                <a:endParaRPr lang="en-US" sz="200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a window function.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94F22C-ED01-4B99-AAEC-83C997E9F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88" y="1365268"/>
                <a:ext cx="11333018" cy="1027782"/>
              </a:xfrm>
              <a:prstGeom prst="rect">
                <a:avLst/>
              </a:prstGeom>
              <a:blipFill>
                <a:blip r:embed="rId2"/>
                <a:stretch>
                  <a:fillRect l="-538" t="-46746" b="-1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65BF6-4008-4E02-915E-187E0AA32A7C}"/>
                  </a:ext>
                </a:extLst>
              </p:cNvPr>
              <p:cNvSpPr txBox="1"/>
              <p:nvPr/>
            </p:nvSpPr>
            <p:spPr>
              <a:xfrm>
                <a:off x="558509" y="4109187"/>
                <a:ext cx="11333018" cy="2320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Individual frequencies/bins are identified and an algorithm for the DTFT for each tone is implemented in the controller.</a:t>
                </a:r>
              </a:p>
              <a:p>
                <a:endParaRPr lang="en-US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r>
                  <a:rPr lang="en-US" b="1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Computational efficiency bonus: </a:t>
                </a:r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make the algorithm ‘sliding’. </a:t>
                </a:r>
              </a:p>
              <a:p>
                <a:endParaRPr lang="en-US" b="0" i="1" dirty="0">
                  <a:latin typeface="Cambria Math" panose="02040503050406030204" pitchFamily="18" charset="0"/>
                  <a:ea typeface="Yu Mincho Light" panose="02020300000000000000" pitchFamily="18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𝑖</m:t>
                          </m:r>
                          <m:r>
                            <a:rPr lang="el-GR" i="1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𝜔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Yu Mincho Light" panose="02020300000000000000" pitchFamily="18" charset="-128"/>
                        </a:rPr>
                        <m:t>]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𝑖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Yu Mincho Light" panose="02020300000000000000" pitchFamily="18" charset="-128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b="1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065BF6-4008-4E02-915E-187E0AA3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9" y="4109187"/>
                <a:ext cx="11333018" cy="2320122"/>
              </a:xfrm>
              <a:prstGeom prst="rect">
                <a:avLst/>
              </a:prstGeom>
              <a:blipFill>
                <a:blip r:embed="rId3"/>
                <a:stretch>
                  <a:fillRect l="-484" t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4CE8753-28B1-4AD9-9005-4AEF2C223374}"/>
              </a:ext>
            </a:extLst>
          </p:cNvPr>
          <p:cNvSpPr/>
          <p:nvPr/>
        </p:nvSpPr>
        <p:spPr>
          <a:xfrm>
            <a:off x="3228105" y="3079621"/>
            <a:ext cx="4177147" cy="2039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E754D-9152-468D-9AA4-FB6F6E77EB2F}"/>
              </a:ext>
            </a:extLst>
          </p:cNvPr>
          <p:cNvSpPr txBox="1"/>
          <p:nvPr/>
        </p:nvSpPr>
        <p:spPr>
          <a:xfrm>
            <a:off x="4313726" y="2496560"/>
            <a:ext cx="225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forecasting window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A725EAE-3AF4-4F29-846F-706591E4620B}"/>
              </a:ext>
            </a:extLst>
          </p:cNvPr>
          <p:cNvSpPr/>
          <p:nvPr/>
        </p:nvSpPr>
        <p:spPr>
          <a:xfrm rot="5400000">
            <a:off x="5115483" y="845303"/>
            <a:ext cx="197525" cy="4177149"/>
          </a:xfrm>
          <a:prstGeom prst="leftBrac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58DE2-D7C1-4509-B6BD-BE910B5B71F0}"/>
              </a:ext>
            </a:extLst>
          </p:cNvPr>
          <p:cNvSpPr/>
          <p:nvPr/>
        </p:nvSpPr>
        <p:spPr>
          <a:xfrm>
            <a:off x="3032158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A4CC49-92A9-4EC2-A048-081CF1C21044}"/>
              </a:ext>
            </a:extLst>
          </p:cNvPr>
          <p:cNvSpPr/>
          <p:nvPr/>
        </p:nvSpPr>
        <p:spPr>
          <a:xfrm>
            <a:off x="3655613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838C06-03A3-4281-8E1A-038982C422CD}"/>
              </a:ext>
            </a:extLst>
          </p:cNvPr>
          <p:cNvSpPr/>
          <p:nvPr/>
        </p:nvSpPr>
        <p:spPr>
          <a:xfrm>
            <a:off x="4279066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98E5B4-7FA6-4B03-8FFB-974DBA66EE7A}"/>
              </a:ext>
            </a:extLst>
          </p:cNvPr>
          <p:cNvSpPr/>
          <p:nvPr/>
        </p:nvSpPr>
        <p:spPr>
          <a:xfrm>
            <a:off x="4902520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E2AED-4EB2-44BF-AB41-22CCF989431A}"/>
              </a:ext>
            </a:extLst>
          </p:cNvPr>
          <p:cNvSpPr/>
          <p:nvPr/>
        </p:nvSpPr>
        <p:spPr>
          <a:xfrm>
            <a:off x="5525974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CAD997-45DB-4FDC-A67B-58516930CC77}"/>
              </a:ext>
            </a:extLst>
          </p:cNvPr>
          <p:cNvSpPr/>
          <p:nvPr/>
        </p:nvSpPr>
        <p:spPr>
          <a:xfrm>
            <a:off x="6149429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284D0C-D7E5-4613-ACD8-0247C6884C09}"/>
              </a:ext>
            </a:extLst>
          </p:cNvPr>
          <p:cNvSpPr/>
          <p:nvPr/>
        </p:nvSpPr>
        <p:spPr>
          <a:xfrm>
            <a:off x="6772883" y="30796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5AE338-1425-49C7-89CF-24D2ED936CFE}"/>
              </a:ext>
            </a:extLst>
          </p:cNvPr>
          <p:cNvSpPr/>
          <p:nvPr/>
        </p:nvSpPr>
        <p:spPr>
          <a:xfrm>
            <a:off x="3655611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620418-ED40-45C3-B737-E9FC3084C6E0}"/>
              </a:ext>
            </a:extLst>
          </p:cNvPr>
          <p:cNvSpPr/>
          <p:nvPr/>
        </p:nvSpPr>
        <p:spPr>
          <a:xfrm>
            <a:off x="4279066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7561B7-E359-4559-9D99-3D2C34D260B5}"/>
              </a:ext>
            </a:extLst>
          </p:cNvPr>
          <p:cNvSpPr/>
          <p:nvPr/>
        </p:nvSpPr>
        <p:spPr>
          <a:xfrm>
            <a:off x="4902519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0B5DB0-A350-4BB3-A0A4-0DBDA03C30EF}"/>
              </a:ext>
            </a:extLst>
          </p:cNvPr>
          <p:cNvSpPr/>
          <p:nvPr/>
        </p:nvSpPr>
        <p:spPr>
          <a:xfrm>
            <a:off x="5525973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ACA7E1-4B91-4436-AFFD-110B26A2BE53}"/>
              </a:ext>
            </a:extLst>
          </p:cNvPr>
          <p:cNvSpPr/>
          <p:nvPr/>
        </p:nvSpPr>
        <p:spPr>
          <a:xfrm>
            <a:off x="6149427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91E166-8AA3-4500-ACF8-07A2492B7FEC}"/>
              </a:ext>
            </a:extLst>
          </p:cNvPr>
          <p:cNvSpPr/>
          <p:nvPr/>
        </p:nvSpPr>
        <p:spPr>
          <a:xfrm>
            <a:off x="6772882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B0EA6D-5E32-4F21-A661-5C81B0CB9D74}"/>
              </a:ext>
            </a:extLst>
          </p:cNvPr>
          <p:cNvSpPr/>
          <p:nvPr/>
        </p:nvSpPr>
        <p:spPr>
          <a:xfrm>
            <a:off x="7396336" y="3358220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65EBA2-E637-40E6-BD75-480BF8BA8D7B}"/>
              </a:ext>
            </a:extLst>
          </p:cNvPr>
          <p:cNvSpPr/>
          <p:nvPr/>
        </p:nvSpPr>
        <p:spPr>
          <a:xfrm>
            <a:off x="4313681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5F4857-847E-424A-8D83-40871F879509}"/>
              </a:ext>
            </a:extLst>
          </p:cNvPr>
          <p:cNvSpPr/>
          <p:nvPr/>
        </p:nvSpPr>
        <p:spPr>
          <a:xfrm>
            <a:off x="4937136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468483-E10F-4429-A5CF-8CF10EFCF9B6}"/>
              </a:ext>
            </a:extLst>
          </p:cNvPr>
          <p:cNvSpPr/>
          <p:nvPr/>
        </p:nvSpPr>
        <p:spPr>
          <a:xfrm>
            <a:off x="5560589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E7C884-D293-4048-9D67-2D21C062A1C6}"/>
              </a:ext>
            </a:extLst>
          </p:cNvPr>
          <p:cNvSpPr/>
          <p:nvPr/>
        </p:nvSpPr>
        <p:spPr>
          <a:xfrm>
            <a:off x="6184043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8116AB-604E-4A5B-99A2-EA3C31D45439}"/>
              </a:ext>
            </a:extLst>
          </p:cNvPr>
          <p:cNvSpPr/>
          <p:nvPr/>
        </p:nvSpPr>
        <p:spPr>
          <a:xfrm>
            <a:off x="6807497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FBC562-9A68-4938-A759-7AB0A49E2B2C}"/>
              </a:ext>
            </a:extLst>
          </p:cNvPr>
          <p:cNvSpPr/>
          <p:nvPr/>
        </p:nvSpPr>
        <p:spPr>
          <a:xfrm>
            <a:off x="7430952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2C700E-6559-41CA-BF8B-19D4D254490A}"/>
              </a:ext>
            </a:extLst>
          </p:cNvPr>
          <p:cNvSpPr/>
          <p:nvPr/>
        </p:nvSpPr>
        <p:spPr>
          <a:xfrm>
            <a:off x="8054406" y="3636819"/>
            <a:ext cx="623455" cy="20391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2CA784-4545-40F5-8284-8920FED7E2E0}"/>
              </a:ext>
            </a:extLst>
          </p:cNvPr>
          <p:cNvCxnSpPr/>
          <p:nvPr/>
        </p:nvCxnSpPr>
        <p:spPr>
          <a:xfrm flipH="1">
            <a:off x="7791214" y="3004931"/>
            <a:ext cx="387928" cy="27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C8498A-3FDC-4755-8B41-4D90F4DD6840}"/>
              </a:ext>
            </a:extLst>
          </p:cNvPr>
          <p:cNvSpPr txBox="1"/>
          <p:nvPr/>
        </p:nvSpPr>
        <p:spPr>
          <a:xfrm>
            <a:off x="8151389" y="2751209"/>
            <a:ext cx="1454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new sample</a:t>
            </a:r>
          </a:p>
        </p:txBody>
      </p:sp>
    </p:spTree>
    <p:extLst>
      <p:ext uri="{BB962C8B-B14F-4D97-AF65-F5344CB8AC3E}">
        <p14:creationId xmlns:p14="http://schemas.microsoft.com/office/powerpoint/2010/main" val="40853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BE84C-F724-438E-8057-F1EDE595A48C}"/>
              </a:ext>
            </a:extLst>
          </p:cNvPr>
          <p:cNvSpPr/>
          <p:nvPr/>
        </p:nvSpPr>
        <p:spPr>
          <a:xfrm>
            <a:off x="618280" y="5428430"/>
            <a:ext cx="83280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In both plots, an inherent rectangular window function adds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and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width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to the frequency response inversely proportional to the window length </a:t>
            </a:r>
            <a:r>
              <a:rPr lang="en-US" b="1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N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.</a:t>
            </a:r>
          </a:p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However, too long of a window and the ability of the system to quickly react to frequency changes is lost.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9DB9FA-591F-4893-88F4-8BD93B8C2DC7}"/>
                  </a:ext>
                </a:extLst>
              </p:cNvPr>
              <p:cNvSpPr/>
              <p:nvPr/>
            </p:nvSpPr>
            <p:spPr>
              <a:xfrm>
                <a:off x="8946298" y="5756464"/>
                <a:ext cx="24432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≥1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9DB9FA-591F-4893-88F4-8BD93B8C2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298" y="5756464"/>
                <a:ext cx="244329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D794BB3-A654-4EAA-8280-FD03048CE8AD}"/>
              </a:ext>
            </a:extLst>
          </p:cNvPr>
          <p:cNvSpPr/>
          <p:nvPr/>
        </p:nvSpPr>
        <p:spPr>
          <a:xfrm>
            <a:off x="2590673" y="983835"/>
            <a:ext cx="1227909" cy="214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6BC92-77B9-4498-BACE-04BD5A614CF3}"/>
              </a:ext>
            </a:extLst>
          </p:cNvPr>
          <p:cNvSpPr/>
          <p:nvPr/>
        </p:nvSpPr>
        <p:spPr>
          <a:xfrm>
            <a:off x="7489370" y="983835"/>
            <a:ext cx="2473235" cy="253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92E7C21-E5C0-4EAA-80DA-6F637B691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609775"/>
            <a:ext cx="4301376" cy="4353650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9C22457-30A7-4975-8474-6E1E3CBF5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46" y="603819"/>
            <a:ext cx="4414970" cy="43536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B5BB98-A34E-4FAF-B06E-898E6E62C586}"/>
              </a:ext>
            </a:extLst>
          </p:cNvPr>
          <p:cNvSpPr txBox="1"/>
          <p:nvPr/>
        </p:nvSpPr>
        <p:spPr>
          <a:xfrm>
            <a:off x="2713323" y="169668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Continuous Transform on Discrete Data vs. Integer-valued (FFT,DFT)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F31DD2-4958-4A63-8C6C-EAA993A8A6F6}"/>
                  </a:ext>
                </a:extLst>
              </p:cNvPr>
              <p:cNvSpPr txBox="1"/>
              <p:nvPr/>
            </p:nvSpPr>
            <p:spPr>
              <a:xfrm rot="16200000">
                <a:off x="786140" y="2404066"/>
                <a:ext cx="460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F31DD2-4958-4A63-8C6C-EAA993A8A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86140" y="2404066"/>
                <a:ext cx="4606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E25D2-5A6B-48D6-A7E4-BCBC89BA774A}"/>
                  </a:ext>
                </a:extLst>
              </p:cNvPr>
              <p:cNvSpPr txBox="1"/>
              <p:nvPr/>
            </p:nvSpPr>
            <p:spPr>
              <a:xfrm rot="16200000">
                <a:off x="6309821" y="2384863"/>
                <a:ext cx="422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E25D2-5A6B-48D6-A7E4-BCBC89BA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09821" y="2384863"/>
                <a:ext cx="4222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FA477-2A06-47AE-83E7-4DCA0B1785EF}"/>
                  </a:ext>
                </a:extLst>
              </p:cNvPr>
              <p:cNvSpPr txBox="1"/>
              <p:nvPr/>
            </p:nvSpPr>
            <p:spPr>
              <a:xfrm>
                <a:off x="2996755" y="4994279"/>
                <a:ext cx="117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6FA477-2A06-47AE-83E7-4DCA0B17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55" y="4994279"/>
                <a:ext cx="1174552" cy="369332"/>
              </a:xfrm>
              <a:prstGeom prst="rect">
                <a:avLst/>
              </a:prstGeom>
              <a:blipFill>
                <a:blip r:embed="rId9"/>
                <a:stretch>
                  <a:fillRect t="-8197" r="-57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3C7346-15F1-4AF3-9062-2C658C0FDE80}"/>
                  </a:ext>
                </a:extLst>
              </p:cNvPr>
              <p:cNvSpPr txBox="1"/>
              <p:nvPr/>
            </p:nvSpPr>
            <p:spPr>
              <a:xfrm>
                <a:off x="8138711" y="4968153"/>
                <a:ext cx="117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3C7346-15F1-4AF3-9062-2C658C0F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11" y="4968153"/>
                <a:ext cx="1174552" cy="369332"/>
              </a:xfrm>
              <a:prstGeom prst="rect">
                <a:avLst/>
              </a:prstGeom>
              <a:blipFill>
                <a:blip r:embed="rId10"/>
                <a:stretch>
                  <a:fillRect t="-9836" r="-56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424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09DCBD-6B6A-4F55-90BB-ECEC043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88" y="16090"/>
            <a:ext cx="10515600" cy="1325563"/>
          </a:xfrm>
        </p:spPr>
        <p:txBody>
          <a:bodyPr/>
          <a:lstStyle/>
          <a:p>
            <a:r>
              <a:rPr lang="en-US" u="sng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Lobes:</a:t>
            </a:r>
            <a:r>
              <a:rPr lang="en-US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sz="2400" dirty="0">
                <a:latin typeface="Yu Mincho Light" panose="02020300000000000000" pitchFamily="18" charset="-128"/>
                <a:ea typeface="Yu Mincho Light" panose="02020300000000000000" pitchFamily="18" charset="-128"/>
              </a:rPr>
              <a:t>Important for Low N</a:t>
            </a:r>
            <a:endParaRPr lang="en-US" sz="2400" u="sng" dirty="0"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D5118F-F7BF-4512-BA16-0B81ACED6C63}"/>
              </a:ext>
            </a:extLst>
          </p:cNvPr>
          <p:cNvSpPr/>
          <p:nvPr/>
        </p:nvSpPr>
        <p:spPr>
          <a:xfrm>
            <a:off x="3357154" y="1743092"/>
            <a:ext cx="1802674" cy="362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/>
              <p:nvPr/>
            </p:nvSpPr>
            <p:spPr>
              <a:xfrm>
                <a:off x="1227605" y="1156366"/>
                <a:ext cx="12529325" cy="104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There is a closed form solution for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Yu Mincho Light" panose="02020300000000000000" pitchFamily="18" charset="-128"/>
                          </a:rPr>
                          <m:t>(</m:t>
                        </m:r>
                      </m:fName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US" sz="2000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)</a:t>
                </a:r>
              </a:p>
              <a:p>
                <a:endParaRPr lang="en-US" sz="2000" dirty="0">
                  <a:latin typeface="Yu Mincho Light" panose="02020300000000000000" pitchFamily="18" charset="-128"/>
                  <a:ea typeface="Yu Mincho Light" panose="02020300000000000000" pitchFamily="18" charset="-128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37499F-7CC1-4CCB-BD11-2AF0E6E6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05" y="1156366"/>
                <a:ext cx="12529325" cy="1042017"/>
              </a:xfrm>
              <a:prstGeom prst="rect">
                <a:avLst/>
              </a:prstGeom>
              <a:blipFill>
                <a:blip r:embed="rId3"/>
                <a:stretch>
                  <a:fillRect l="-486" t="-46199" b="-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80AC4A9-9BDF-4B64-B6FD-00E7BE8A5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6" y="1953577"/>
            <a:ext cx="5803066" cy="4221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/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Yu Mincho Light" panose="02020300000000000000" pitchFamily="18" charset="-128"/>
                    <a:ea typeface="Yu Mincho Light" panose="02020300000000000000" pitchFamily="18" charset="-128"/>
                  </a:rPr>
                  <a:t>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2A233-8497-49D9-BCE5-06387D0C4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5125">
                <a:off x="1054448" y="2302163"/>
                <a:ext cx="1219436" cy="369332"/>
              </a:xfrm>
              <a:prstGeom prst="rect">
                <a:avLst/>
              </a:prstGeom>
              <a:blipFill>
                <a:blip r:embed="rId8"/>
                <a:stretch>
                  <a:fillRect t="-5357" r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/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0B39C-CF37-49D4-8112-DCB51765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8" y="5782570"/>
                <a:ext cx="224677" cy="276999"/>
              </a:xfrm>
              <a:prstGeom prst="rect">
                <a:avLst/>
              </a:prstGeom>
              <a:blipFill>
                <a:blip r:embed="rId9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/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B03B20-0A56-43E8-805C-D1B7BED2F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83" y="4097710"/>
                <a:ext cx="33041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6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</TotalTime>
  <Words>679</Words>
  <Application>Microsoft Office PowerPoint</Application>
  <PresentationFormat>Widescreen</PresentationFormat>
  <Paragraphs>89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Yu Mincho Light</vt:lpstr>
      <vt:lpstr>Arial</vt:lpstr>
      <vt:lpstr>Calibri</vt:lpstr>
      <vt:lpstr>Calibri Light</vt:lpstr>
      <vt:lpstr>Cambria Math</vt:lpstr>
      <vt:lpstr>Office Theme</vt:lpstr>
      <vt:lpstr>kHz Pulsed Beam  Micro-Positioning</vt:lpstr>
      <vt:lpstr>A Traditional Method</vt:lpstr>
      <vt:lpstr>PowerPoint Presentation</vt:lpstr>
      <vt:lpstr>kHz vs. CW: </vt:lpstr>
      <vt:lpstr>kHz vs. CW: </vt:lpstr>
      <vt:lpstr>Transiency: Resolving Fast Changes in Amplitude </vt:lpstr>
      <vt:lpstr>Transiency:</vt:lpstr>
      <vt:lpstr>PowerPoint Presentation</vt:lpstr>
      <vt:lpstr>Lobes: Important for Low N</vt:lpstr>
      <vt:lpstr>Lobes: Important for Low N</vt:lpstr>
      <vt:lpstr>PowerPoint Presentation</vt:lpstr>
      <vt:lpstr>Optimized Filters HTU</vt:lpstr>
      <vt:lpstr>Wavelet Transformation: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kHz Pulsed Beam  Micro-Positioning</dc:title>
  <dc:creator>Joseph Natal</dc:creator>
  <cp:lastModifiedBy>Joseph Natal</cp:lastModifiedBy>
  <cp:revision>107</cp:revision>
  <dcterms:created xsi:type="dcterms:W3CDTF">2020-04-27T00:11:10Z</dcterms:created>
  <dcterms:modified xsi:type="dcterms:W3CDTF">2020-05-11T01:14:09Z</dcterms:modified>
</cp:coreProperties>
</file>